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609600"/>
            <a:ext cx="111922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vs 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 그랜저 하이브리드 신차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09600" y="1219200"/>
            <a:ext cx="111922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구매비용, 유지비, 세금 및 장단점 종합 비교 분석</a:t>
            </a:r>
            <a:endParaRPr lang="en-US" sz="1800" dirty="0"/>
          </a:p>
        </p:txBody>
      </p:sp>
      <p:pic>
        <p:nvPicPr>
          <p:cNvPr id="4" name="Image 0" descr="https://picture-search.skywork.ai/aippt/image/sheet/e4096c257e7d6bb83d03f3317382b33e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50" y="1866900"/>
            <a:ext cx="6502301" cy="3657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6053" y="5524500"/>
            <a:ext cx="482650" cy="609600"/>
          </a:xfrm>
          <a:prstGeom prst="roundRect">
            <a:avLst>
              <a:gd name="adj" fmla="val 197328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0843" y="6248400"/>
            <a:ext cx="893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비용 분석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297287" y="5524500"/>
            <a:ext cx="482650" cy="609600"/>
          </a:xfrm>
          <a:prstGeom prst="roundRect">
            <a:avLst>
              <a:gd name="adj" fmla="val 197328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3092077" y="6248400"/>
            <a:ext cx="893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비용 비교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788521" y="5524500"/>
            <a:ext cx="482650" cy="609600"/>
          </a:xfrm>
          <a:prstGeom prst="roundRect">
            <a:avLst>
              <a:gd name="adj" fmla="val 197328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583311" y="6248400"/>
            <a:ext cx="893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보험료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8279755" y="5524500"/>
            <a:ext cx="482650" cy="609600"/>
          </a:xfrm>
          <a:prstGeom prst="roundRect">
            <a:avLst>
              <a:gd name="adj" fmla="val 197328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074545" y="6248400"/>
            <a:ext cx="8932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0836920" y="5524500"/>
            <a:ext cx="482650" cy="609600"/>
          </a:xfrm>
          <a:prstGeom prst="roundRect">
            <a:avLst>
              <a:gd name="adj" fmla="val 1973282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0564460" y="6248400"/>
            <a:ext cx="10277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 가이드</a:t>
            </a:r>
            <a:endParaRPr lang="en-US" sz="1200" dirty="0"/>
          </a:p>
        </p:txBody>
      </p:sp>
      <p:pic>
        <p:nvPicPr>
          <p:cNvPr id="15" name="Image 1" descr="/var/folders/ky/3gqyhkyd7k16pwqdw48v0k400000gn/T/icon-bg-4wzkoz8qn-176744825291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구매 비용 비교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초기 구매 비용 분석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6764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57300" y="1771650"/>
            <a:ext cx="2050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85800" y="2324100"/>
            <a:ext cx="506730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4,000만원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등록 및 세금: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380만원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120만원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4,500만원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103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438900" y="16764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010400" y="1771650"/>
            <a:ext cx="22758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438900" y="2324100"/>
            <a:ext cx="506730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 (익스클루시브):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274만원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 계산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5,055만원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57200" y="4352925"/>
            <a:ext cx="11277600" cy="2095500"/>
          </a:xfrm>
          <a:prstGeom prst="roundRect">
            <a:avLst>
              <a:gd name="adj" fmla="val 36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85800" y="45815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비교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57200" y="66770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85800" y="69056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비교 포인트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71550" y="7286625"/>
            <a:ext cx="30386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초기 구매 비용이 약 555만원 저렴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400800" y="7286625"/>
            <a:ext cx="43443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친환경차 세제 혜택 적용 (취득세 40만원 감면)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952500" y="7667625"/>
            <a:ext cx="371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보험료가 상대적으로 높음 (연간 약 120만원)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477000" y="7667625"/>
            <a:ext cx="47057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트림에 따라 가격 차이가 큼 (4,291만원~5,181만원)</a:t>
            </a:r>
            <a:endParaRPr lang="en-US" sz="1200" dirty="0"/>
          </a:p>
        </p:txBody>
      </p:sp>
      <p:pic>
        <p:nvPicPr>
          <p:cNvPr id="20" name="Image 0" descr="/var/folders/ky/3gqyhkyd7k16pwqdw48v0k400000gn/T/icon-bg-ud21xaxlt-176744825424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82025"/>
          </a:xfrm>
          <a:prstGeom prst="rect">
            <a:avLst/>
          </a:prstGeom>
        </p:spPr>
      </p:pic>
      <p:pic>
        <p:nvPicPr>
          <p:cNvPr id="21" name="Image 1" descr="/var/folders/ky/3gqyhkyd7k16pwqdw48v0k400000gn/T/icon-icon-qhe13ocj4-176744825431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81250"/>
            <a:ext cx="150019" cy="171450"/>
          </a:xfrm>
          <a:prstGeom prst="rect">
            <a:avLst/>
          </a:prstGeom>
        </p:spPr>
      </p:pic>
      <p:pic>
        <p:nvPicPr>
          <p:cNvPr id="22" name="Image 2" descr="/var/folders/ky/3gqyhkyd7k16pwqdw48v0k400000gn/T/icon-icon-v3r3pthw4-176744825436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62250"/>
            <a:ext cx="128588" cy="171450"/>
          </a:xfrm>
          <a:prstGeom prst="rect">
            <a:avLst/>
          </a:prstGeom>
        </p:spPr>
      </p:pic>
      <p:pic>
        <p:nvPicPr>
          <p:cNvPr id="23" name="Image 3" descr="/var/folders/ky/3gqyhkyd7k16pwqdw48v0k400000gn/T/icon-icon-l80ye4ydr-17674482544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43250"/>
            <a:ext cx="171450" cy="171450"/>
          </a:xfrm>
          <a:prstGeom prst="rect">
            <a:avLst/>
          </a:prstGeom>
        </p:spPr>
      </p:pic>
      <p:pic>
        <p:nvPicPr>
          <p:cNvPr id="24" name="Image 4" descr="/var/folders/ky/3gqyhkyd7k16pwqdw48v0k400000gn/T/icon-icon-qviemohui-176744825447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2381250"/>
            <a:ext cx="150019" cy="171450"/>
          </a:xfrm>
          <a:prstGeom prst="rect">
            <a:avLst/>
          </a:prstGeom>
        </p:spPr>
      </p:pic>
      <p:pic>
        <p:nvPicPr>
          <p:cNvPr id="25" name="Image 5" descr="/var/folders/ky/3gqyhkyd7k16pwqdw48v0k400000gn/T/icon-icon-vtcb4yw20-176744825453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2762250"/>
            <a:ext cx="128588" cy="171450"/>
          </a:xfrm>
          <a:prstGeom prst="rect">
            <a:avLst/>
          </a:prstGeom>
        </p:spPr>
      </p:pic>
      <p:pic>
        <p:nvPicPr>
          <p:cNvPr id="26" name="Image 6" descr="/var/folders/ky/3gqyhkyd7k16pwqdw48v0k400000gn/T/icon-icon-io6wqd0bh-176744825458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3143250"/>
            <a:ext cx="171450" cy="171450"/>
          </a:xfrm>
          <a:prstGeom prst="rect">
            <a:avLst/>
          </a:prstGeom>
        </p:spPr>
      </p:pic>
      <p:pic>
        <p:nvPicPr>
          <p:cNvPr id="27" name="Image 7" descr="/var/folders/ky/3gqyhkyd7k16pwqdw48v0k400000gn/T/icon-svg-kl5nrf410-176744825466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000625"/>
            <a:ext cx="108204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 구매 시 추가 비용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4천만원 기준 K9 중고차 구매 시 발생하는 부대 비용 상세 분석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5410200" cy="5638800"/>
          </a:xfrm>
          <a:prstGeom prst="roundRect">
            <a:avLst>
              <a:gd name="adj" fmla="val 211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676400"/>
            <a:ext cx="50520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부대 비용 항목별 내역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685800" y="27860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85800" y="2476500"/>
            <a:ext cx="22682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비영업용 승용차 기준, 과세표준액의 7%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685800" y="34813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5800" y="3171825"/>
            <a:ext cx="25951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요율 상이, 즉시 할인 매도 시 비용 발생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685800" y="4176712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85800" y="3867150"/>
            <a:ext cx="16159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명의이전 시 발생하는 수수료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685800" y="487203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5800" y="4562475"/>
            <a:ext cx="17299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관리, 보관 등에 대한 비용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685800" y="55673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85800" y="5257800"/>
            <a:ext cx="24738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딜러의 중개 수수료(차량 가액의 2.2% 이내)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685800" y="62626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5800" y="5953125"/>
            <a:ext cx="21988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1개월/2,000km 보증을 위한 의무 보험</a:t>
            </a:r>
            <a:endParaRPr lang="en-US" sz="1050" dirty="0"/>
          </a:p>
        </p:txBody>
      </p:sp>
      <p:sp>
        <p:nvSpPr>
          <p:cNvPr id="18" name="Shape 16"/>
          <p:cNvSpPr/>
          <p:nvPr/>
        </p:nvSpPr>
        <p:spPr>
          <a:xfrm>
            <a:off x="685800" y="6315075"/>
            <a:ext cx="4953000" cy="0"/>
          </a:xfrm>
          <a:prstGeom prst="line">
            <a:avLst/>
          </a:prstGeom>
          <a:noFill/>
          <a:ln w="19050">
            <a:solidFill>
              <a:srgbClr val="E5E7E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6324600" y="1447800"/>
            <a:ext cx="5410200" cy="3581400"/>
          </a:xfrm>
          <a:prstGeom prst="roundRect">
            <a:avLst>
              <a:gd name="adj" fmla="val 319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553200" y="1676400"/>
            <a:ext cx="50520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비용 구성 비율</a:t>
            </a:r>
            <a:endParaRPr lang="en-US" sz="1500" dirty="0"/>
          </a:p>
        </p:txBody>
      </p:sp>
      <p:pic>
        <p:nvPicPr>
          <p:cNvPr id="21" name="Image 0" descr="https://picture-search.skywork.ai/aippt/image/sheet/12bb817dd1e242760bac773c3ff90b8c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0" y="5257800"/>
            <a:ext cx="2590800" cy="18288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9029700" y="5257800"/>
            <a:ext cx="2705100" cy="18288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9144000" y="5410200"/>
            <a:ext cx="24871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고려사항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9144000" y="5753100"/>
            <a:ext cx="2438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취득세는 전체 추가 비용의 약 68%를 차지</a:t>
            </a:r>
            <a:endParaRPr lang="en-US" sz="10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지역별로 공채 매입비 차이 발생</a:t>
            </a:r>
            <a:endParaRPr lang="en-US" sz="10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매도비와 알선 수수료는 협상 가능</a:t>
            </a:r>
            <a:endParaRPr lang="en-US" sz="1050" dirty="0"/>
          </a:p>
        </p:txBody>
      </p:sp>
      <p:pic>
        <p:nvPicPr>
          <p:cNvPr id="25" name="Image 1" descr="/var/folders/ky/3gqyhkyd7k16pwqdw48v0k400000gn/T/icon-bg-wgwx0s7kk-176744825589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pic>
        <p:nvPicPr>
          <p:cNvPr id="26" name="Image 2" descr="/var/folders/ky/3gqyhkyd7k16pwqdw48v0k400000gn/T/icon-icon-8jeiq8bfa-176744825597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71450" cy="228600"/>
          </a:xfrm>
          <a:prstGeom prst="rect">
            <a:avLst/>
          </a:prstGeom>
        </p:spPr>
      </p:pic>
      <p:pic>
        <p:nvPicPr>
          <p:cNvPr id="27" name="Image 3" descr="/var/folders/ky/3gqyhkyd7k16pwqdw48v0k400000gn/T/icon-icon-3yw3f8zmd-176744825604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714500"/>
            <a:ext cx="214313" cy="190500"/>
          </a:xfrm>
          <a:prstGeom prst="rect">
            <a:avLst/>
          </a:prstGeom>
        </p:spPr>
      </p:pic>
      <p:pic>
        <p:nvPicPr>
          <p:cNvPr id="28" name="Image 4" descr="/var/folders/ky/3gqyhkyd7k16pwqdw48v0k400000gn/T/icon-svg-4nsfv4oi4-176744825610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095500"/>
            <a:ext cx="4953000" cy="2438400"/>
          </a:xfrm>
          <a:prstGeom prst="rect">
            <a:avLst/>
          </a:prstGeom>
        </p:spPr>
      </p:pic>
      <p:pic>
        <p:nvPicPr>
          <p:cNvPr id="29" name="Image 5" descr="/var/folders/ky/3gqyhkyd7k16pwqdw48v0k400000gn/T/icon-icon-exiqrzf37-176744825615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791200"/>
            <a:ext cx="133350" cy="133350"/>
          </a:xfrm>
          <a:prstGeom prst="rect">
            <a:avLst/>
          </a:prstGeom>
        </p:spPr>
      </p:pic>
      <p:pic>
        <p:nvPicPr>
          <p:cNvPr id="30" name="Image 6" descr="/var/folders/ky/3gqyhkyd7k16pwqdw48v0k400000gn/T/icon-icon-tce2of09u-176744825622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248400"/>
            <a:ext cx="133350" cy="133350"/>
          </a:xfrm>
          <a:prstGeom prst="rect">
            <a:avLst/>
          </a:prstGeom>
        </p:spPr>
      </p:pic>
      <p:pic>
        <p:nvPicPr>
          <p:cNvPr id="31" name="Image 7" descr="/var/folders/ky/3gqyhkyd7k16pwqdw48v0k400000gn/T/icon-icon-a6q9ukkpl-176744825627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1510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 구매 비용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가격과 세제 혜택, 등록비용을 포함한 총구매 비용 분석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55184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판매 가격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(세제 혜택 후)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9050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47700" y="2095500"/>
            <a:ext cx="715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47700" y="2438400"/>
            <a:ext cx="51297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기본형 트림, 필수 편의 기능 탑재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57200" y="2971800"/>
            <a:ext cx="5410200" cy="1219200"/>
          </a:xfrm>
          <a:prstGeom prst="roundRect">
            <a:avLst>
              <a:gd name="adj" fmla="val 9375"/>
            </a:avLst>
          </a:prstGeom>
          <a:solidFill>
            <a:srgbClr val="002C5F">
              <a:alpha val="5000"/>
            </a:srgbClr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6250" y="2971800"/>
            <a:ext cx="0" cy="1219200"/>
          </a:xfrm>
          <a:prstGeom prst="line">
            <a:avLst/>
          </a:prstGeom>
          <a:noFill/>
          <a:ln w="38100">
            <a:solidFill>
              <a:srgbClr val="002C5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85800" y="3162300"/>
            <a:ext cx="10726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익스클루시브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85800" y="3505200"/>
            <a:ext cx="50909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 편의 사양 및 안전 기능 강화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57200" y="43434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47700" y="4533900"/>
            <a:ext cx="8938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캘리그래피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47700" y="4876800"/>
            <a:ext cx="51297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최고급 내/외장 디자인 및 최상위 옵션 기본 적용</a:t>
            </a:r>
            <a:endParaRPr lang="en-US" sz="1050" dirty="0"/>
          </a:p>
        </p:txBody>
      </p:sp>
      <p:pic>
        <p:nvPicPr>
          <p:cNvPr id="15" name="Image 0" descr="https://picture-search.skywork.ai/aippt/image/sheet/2318cdbd249f754355acae10550ca5e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5486400"/>
            <a:ext cx="5410200" cy="182880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324600" y="1447800"/>
            <a:ext cx="55184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(익스클루시브 트림 기준)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324600" y="1905000"/>
            <a:ext cx="5410200" cy="2905125"/>
          </a:xfrm>
          <a:prstGeom prst="roundRect">
            <a:avLst>
              <a:gd name="adj" fmla="val 393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5"/>
          <p:cNvSpPr/>
          <p:nvPr/>
        </p:nvSpPr>
        <p:spPr>
          <a:xfrm>
            <a:off x="6553200" y="4195762"/>
            <a:ext cx="4953000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24600" y="5038725"/>
            <a:ext cx="5410200" cy="3467100"/>
          </a:xfrm>
          <a:prstGeom prst="roundRect">
            <a:avLst>
              <a:gd name="adj" fmla="val 2198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6553200" y="5267325"/>
            <a:ext cx="50520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(익스클루시브 트림)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553200" y="7210425"/>
            <a:ext cx="4953000" cy="5334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2" name="Image 1" descr="/var/folders/ky/3gqyhkyd7k16pwqdw48v0k400000gn/T/icon-bg-0oo488u6q-176744825745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963025"/>
          </a:xfrm>
          <a:prstGeom prst="rect">
            <a:avLst/>
          </a:prstGeom>
        </p:spPr>
      </p:pic>
      <p:pic>
        <p:nvPicPr>
          <p:cNvPr id="23" name="Image 2" descr="/var/folders/ky/3gqyhkyd7k16pwqdw48v0k400000gn/T/icon-svg-oq1fe8hid-176744825755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686425"/>
            <a:ext cx="4953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비교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연료비, 정비비, 보험료, 자동차세 등 두 차량의 유지 비용 분석 및 5년간 총 소유 비용 차이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7289899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676400"/>
            <a:ext cx="69693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항목별 비교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75699" y="1447800"/>
            <a:ext cx="3759101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204299" y="1676400"/>
            <a:ext cx="3367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총 유지 비용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204299" y="2152650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204299" y="2400300"/>
            <a:ext cx="33679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680만원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8204299" y="2952750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8204299" y="3200400"/>
            <a:ext cx="33679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265만원</a:t>
            </a:r>
            <a:endParaRPr lang="en-US" sz="2250" dirty="0"/>
          </a:p>
        </p:txBody>
      </p:sp>
      <p:sp>
        <p:nvSpPr>
          <p:cNvPr id="12" name="Shape 10"/>
          <p:cNvSpPr/>
          <p:nvPr/>
        </p:nvSpPr>
        <p:spPr>
          <a:xfrm>
            <a:off x="8204299" y="3700463"/>
            <a:ext cx="3301901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04299" y="3819525"/>
            <a:ext cx="3367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절감액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8204299" y="4124325"/>
            <a:ext cx="33679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415만원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457200" y="4924425"/>
            <a:ext cx="11277600" cy="2095500"/>
          </a:xfrm>
          <a:prstGeom prst="roundRect">
            <a:avLst>
              <a:gd name="adj" fmla="val 545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85800" y="51530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8127950" y="5667375"/>
            <a:ext cx="34456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절감액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8127950" y="6010275"/>
            <a:ext cx="34456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2,075만원</a:t>
            </a:r>
            <a:endParaRPr lang="en-US" sz="2700" dirty="0"/>
          </a:p>
        </p:txBody>
      </p:sp>
      <p:sp>
        <p:nvSpPr>
          <p:cNvPr id="19" name="Text 17"/>
          <p:cNvSpPr/>
          <p:nvPr/>
        </p:nvSpPr>
        <p:spPr>
          <a:xfrm>
            <a:off x="8127950" y="6467475"/>
            <a:ext cx="344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57200" y="72485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85800" y="74771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비용 차이 요인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52500" y="7858125"/>
            <a:ext cx="4978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하이브리드는 연비가 약 2배 우수하여 연간 133만원 절감 가능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438900" y="7858125"/>
            <a:ext cx="44633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신차는 보증기간 내 정비 비용 부담이 적어 연간 110만원 절감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952500" y="8239125"/>
            <a:ext cx="47496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보험료: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K9은 차량가액과 부품가격이 높아 보험료가 연간 114만원 더 비쌈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6400800" y="8239125"/>
            <a:ext cx="5157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자동차세: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K9(3,342cc)은 그랜저 하이브리드(1,598cc) 대비 세금이 58만원 높음</a:t>
            </a:r>
            <a:endParaRPr lang="en-US" sz="1200" dirty="0"/>
          </a:p>
        </p:txBody>
      </p:sp>
      <p:pic>
        <p:nvPicPr>
          <p:cNvPr id="26" name="Image 0" descr="/var/folders/ky/3gqyhkyd7k16pwqdw48v0k400000gn/T/icon-bg-chr4mh6iy-17674482587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53525"/>
          </a:xfrm>
          <a:prstGeom prst="rect">
            <a:avLst/>
          </a:prstGeom>
        </p:spPr>
      </p:pic>
      <p:pic>
        <p:nvPicPr>
          <p:cNvPr id="27" name="Image 1" descr="/var/folders/ky/3gqyhkyd7k16pwqdw48v0k400000gn/T/icon-svg-142gqvxrd-176744825882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6829425" cy="1676400"/>
          </a:xfrm>
          <a:prstGeom prst="rect">
            <a:avLst/>
          </a:prstGeom>
        </p:spPr>
      </p:pic>
      <p:pic>
        <p:nvPicPr>
          <p:cNvPr id="28" name="Image 2" descr="/var/folders/ky/3gqyhkyd7k16pwqdw48v0k400000gn/T/icon-svg-q5na7lc45-176744825888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72125"/>
            <a:ext cx="721042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 비교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658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차량의 주행 성능, 연비, 첨단 편의 및 안전 기능 비교 분석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381000" y="1333500"/>
            <a:ext cx="4434780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1562100"/>
            <a:ext cx="40571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비교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09600" y="2019300"/>
            <a:ext cx="40571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기아 K9 (2022년식)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09600" y="2438400"/>
            <a:ext cx="397758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V6 3.8L 가솔린 (315마력)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후륜구동 (RWD)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강력한 출력, 안정적인 고속 주행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09600" y="3505200"/>
            <a:ext cx="40571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 (신차)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09600" y="3924300"/>
            <a:ext cx="397758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1.6L 터보 + 전기모터 (230마력)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전륜구동 (FWD)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뛰어난 연비, 정숙성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09600" y="4991100"/>
            <a:ext cx="40571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 비교 (km/L)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5044380" y="1333500"/>
            <a:ext cx="2103090" cy="5143500"/>
          </a:xfrm>
          <a:prstGeom prst="roundRect">
            <a:avLst>
              <a:gd name="adj" fmla="val 54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2" name="Image 0" descr="https://picture-search.skywork.ai/aippt/image/sheet/b09817d10a1809e2984949d5fdd12ecf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6780" y="2928938"/>
            <a:ext cx="1798290" cy="122857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178798" y="4309914"/>
            <a:ext cx="183425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디지털 인터페이스가 적용된</a:t>
            </a:r>
            <a:endParaRPr lang="en-US" sz="1050" dirty="0"/>
          </a:p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현대적인 인테리어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7376071" y="1333500"/>
            <a:ext cx="4434929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7604671" y="1562100"/>
            <a:ext cx="40572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편의 및 안전 기능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604671" y="4972050"/>
            <a:ext cx="40572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실질적 가치 평가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604671" y="53149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7985671" y="5314950"/>
            <a:ext cx="158165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고급스러운 승차감과 플래그십 세단의 품격 제공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9650611" y="53149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0031611" y="5314950"/>
            <a:ext cx="158180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최신 기술과 우수한 연비 효율성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604671" y="58102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7985671" y="5810250"/>
            <a:ext cx="158165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넓고 안락한 실내공간으로 뒷좌석 편의성 우수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9650611" y="58102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10031611" y="5810250"/>
            <a:ext cx="158180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그랜저는 더 발전된 운전자 보조 시스템 탑재</a:t>
            </a:r>
            <a:endParaRPr lang="en-US" sz="1050" dirty="0"/>
          </a:p>
        </p:txBody>
      </p:sp>
      <p:pic>
        <p:nvPicPr>
          <p:cNvPr id="25" name="Image 1" descr="/var/folders/ky/3gqyhkyd7k16pwqdw48v0k400000gn/T/icon-bg-3t4zjqu0j-176744826007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 2" descr="/var/folders/ky/3gqyhkyd7k16pwqdw48v0k400000gn/T/icon-icon-81bgg5oty-176744826115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81300"/>
            <a:ext cx="152400" cy="152400"/>
          </a:xfrm>
          <a:prstGeom prst="rect">
            <a:avLst/>
          </a:prstGeom>
        </p:spPr>
      </p:pic>
      <p:pic>
        <p:nvPicPr>
          <p:cNvPr id="27" name="Image 3" descr="/var/folders/ky/3gqyhkyd7k16pwqdw48v0k400000gn/T/icon-icon-36csaqp8p-176744826122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086100"/>
            <a:ext cx="171450" cy="152400"/>
          </a:xfrm>
          <a:prstGeom prst="rect">
            <a:avLst/>
          </a:prstGeom>
        </p:spPr>
      </p:pic>
      <p:pic>
        <p:nvPicPr>
          <p:cNvPr id="28" name="Image 4" descr="/var/folders/ky/3gqyhkyd7k16pwqdw48v0k400000gn/T/icon-icon-gxibszsb5-176744826128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962400"/>
            <a:ext cx="171450" cy="152400"/>
          </a:xfrm>
          <a:prstGeom prst="rect">
            <a:avLst/>
          </a:prstGeom>
        </p:spPr>
      </p:pic>
      <p:pic>
        <p:nvPicPr>
          <p:cNvPr id="29" name="Image 5" descr="/var/folders/ky/3gqyhkyd7k16pwqdw48v0k400000gn/T/icon-icon-0drtezui1-176744826133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pic>
        <p:nvPicPr>
          <p:cNvPr id="30" name="Image 6" descr="/var/folders/ky/3gqyhkyd7k16pwqdw48v0k400000gn/T/icon-icon-467bu5m65-176744826141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pic>
        <p:nvPicPr>
          <p:cNvPr id="31" name="Image 7" descr="/var/folders/ky/3gqyhkyd7k16pwqdw48v0k400000gn/T/icon-svg-qf9etbvd6-176744826148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334000"/>
            <a:ext cx="398145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신뢰성 비교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K9의 보증기간 잔여여부와 신차 그랜저 하이브리드의 보증혜택 비교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11277600" cy="2705100"/>
          </a:xfrm>
          <a:prstGeom prst="roundRect">
            <a:avLst>
              <a:gd name="adj" fmla="val 422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676400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비교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572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85800" y="46101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257300" y="4705350"/>
            <a:ext cx="230120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(4만km)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685800" y="5257800"/>
            <a:ext cx="50673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52500" y="5257800"/>
            <a:ext cx="23177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(3년/6만km)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52500" y="5486400"/>
            <a:ext cx="23177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시점에 따라 만료되었을 가능성 있음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952500" y="5791200"/>
            <a:ext cx="26061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952500" y="6019800"/>
            <a:ext cx="26061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아직 유효하나 주행거리 증가에 따라 만료 예정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952500" y="6324600"/>
            <a:ext cx="46619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952500" y="6553200"/>
            <a:ext cx="46619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타이어 교체 (약 100만원), 브레이크 패드 (약 15~20만원) 등 소모품 교체 시기 도래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62103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438900" y="46101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010400" y="4705350"/>
            <a:ext cx="245225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(신차)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6438900" y="5257800"/>
            <a:ext cx="5067300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705600" y="5257800"/>
            <a:ext cx="22061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차체/일반 부품 보증 (3년/6만km)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705600" y="5486400"/>
            <a:ext cx="22061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6705600" y="5791200"/>
            <a:ext cx="22514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705600" y="6019800"/>
            <a:ext cx="22514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6724650" y="6324600"/>
            <a:ext cx="24657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전용 부품 (10년/20만km)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6724650" y="6553200"/>
            <a:ext cx="246576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배터리, 모터 등 고가 부품에 대한 장기 보증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6705600" y="6858000"/>
            <a:ext cx="42039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6705600" y="7086600"/>
            <a:ext cx="42039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소모품 교체 외 예상치 못한 수리비 발생 가능성 낮음 (연간 약 20만원)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457200" y="7734300"/>
            <a:ext cx="11277600" cy="20574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685800" y="7962900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신뢰성 주요 고려사항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685800" y="8382000"/>
            <a:ext cx="54018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685800" y="8724900"/>
            <a:ext cx="5295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914400" y="8724900"/>
            <a:ext cx="3655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이전 소유자의 운전/관리 습관에 따른 잠재적 문제 가능성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933450" y="9029700"/>
            <a:ext cx="34810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4만km 시점은 주요 소모품 교체 주기가 다가오는 시기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952500" y="9334500"/>
            <a:ext cx="27795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이후 고장 발생 시 비용 부담 증가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6210300" y="8382000"/>
            <a:ext cx="54018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6210300" y="8724900"/>
            <a:ext cx="5295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6438900" y="8724900"/>
            <a:ext cx="3538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부품이 신품으로 초기 몇 년간 고장 확률 매우 낮음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6438900" y="9029700"/>
            <a:ext cx="3471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핵심 부품 10년/20만km 장기 보증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6438900" y="9334500"/>
            <a:ext cx="3967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정기적인 소모품 교체 외 예상치 못한 수리비 발생 가능성 낮음</a:t>
            </a:r>
            <a:endParaRPr lang="en-US" sz="1200" dirty="0"/>
          </a:p>
        </p:txBody>
      </p:sp>
      <p:pic>
        <p:nvPicPr>
          <p:cNvPr id="40" name="Image 0" descr="/var/folders/ky/3gqyhkyd7k16pwqdw48v0k400000gn/T/icon-bg-j654car3c-17674482625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248900"/>
          </a:xfrm>
          <a:prstGeom prst="rect">
            <a:avLst/>
          </a:prstGeom>
        </p:spPr>
      </p:pic>
      <p:pic>
        <p:nvPicPr>
          <p:cNvPr id="41" name="Image 1" descr="/var/folders/ky/3gqyhkyd7k16pwqdw48v0k400000gn/T/icon-svg-xam8225us-176744826266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10820400" cy="1828800"/>
          </a:xfrm>
          <a:prstGeom prst="rect">
            <a:avLst/>
          </a:prstGeom>
        </p:spPr>
      </p:pic>
      <p:pic>
        <p:nvPicPr>
          <p:cNvPr id="42" name="Image 2" descr="/var/folders/ky/3gqyhkyd7k16pwqdw48v0k400000gn/T/icon-icon-8xdwg8lbq-176744826272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95900"/>
            <a:ext cx="152400" cy="152400"/>
          </a:xfrm>
          <a:prstGeom prst="rect">
            <a:avLst/>
          </a:prstGeom>
        </p:spPr>
      </p:pic>
      <p:pic>
        <p:nvPicPr>
          <p:cNvPr id="43" name="Image 3" descr="/var/folders/ky/3gqyhkyd7k16pwqdw48v0k400000gn/T/icon-icon-s39rf40gd-176744826277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29300"/>
            <a:ext cx="152400" cy="152400"/>
          </a:xfrm>
          <a:prstGeom prst="rect">
            <a:avLst/>
          </a:prstGeom>
        </p:spPr>
      </p:pic>
      <p:pic>
        <p:nvPicPr>
          <p:cNvPr id="44" name="Image 4" descr="/var/folders/ky/3gqyhkyd7k16pwqdw48v0k400000gn/T/icon-icon-b2xf9mslc-176744826283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62700"/>
            <a:ext cx="152400" cy="152400"/>
          </a:xfrm>
          <a:prstGeom prst="rect">
            <a:avLst/>
          </a:prstGeom>
        </p:spPr>
      </p:pic>
      <p:pic>
        <p:nvPicPr>
          <p:cNvPr id="45" name="Image 5" descr="/var/folders/ky/3gqyhkyd7k16pwqdw48v0k400000gn/T/icon-icon-pxrud0wbm-176744826287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5295900"/>
            <a:ext cx="152400" cy="152400"/>
          </a:xfrm>
          <a:prstGeom prst="rect">
            <a:avLst/>
          </a:prstGeom>
        </p:spPr>
      </p:pic>
      <p:pic>
        <p:nvPicPr>
          <p:cNvPr id="46" name="Image 6" descr="/var/folders/ky/3gqyhkyd7k16pwqdw48v0k400000gn/T/icon-icon-dhml6rav5-176744826293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5829300"/>
            <a:ext cx="152400" cy="152400"/>
          </a:xfrm>
          <a:prstGeom prst="rect">
            <a:avLst/>
          </a:prstGeom>
        </p:spPr>
      </p:pic>
      <p:pic>
        <p:nvPicPr>
          <p:cNvPr id="47" name="Image 7" descr="/var/folders/ky/3gqyhkyd7k16pwqdw48v0k400000gn/T/icon-icon-a04nc45dm-176744826298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6362700"/>
            <a:ext cx="171450" cy="152400"/>
          </a:xfrm>
          <a:prstGeom prst="rect">
            <a:avLst/>
          </a:prstGeom>
        </p:spPr>
      </p:pic>
      <p:pic>
        <p:nvPicPr>
          <p:cNvPr id="48" name="Image 8" descr="/var/folders/ky/3gqyhkyd7k16pwqdw48v0k400000gn/T/icon-icon-9gb0wnop6-17674482630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6896100"/>
            <a:ext cx="152400" cy="152400"/>
          </a:xfrm>
          <a:prstGeom prst="rect">
            <a:avLst/>
          </a:prstGeom>
        </p:spPr>
      </p:pic>
      <p:pic>
        <p:nvPicPr>
          <p:cNvPr id="49" name="Image 9" descr="/var/folders/ky/3gqyhkyd7k16pwqdw48v0k400000gn/T/icon-icon-1h74debog-176744826309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8763000"/>
            <a:ext cx="152400" cy="152400"/>
          </a:xfrm>
          <a:prstGeom prst="rect">
            <a:avLst/>
          </a:prstGeom>
        </p:spPr>
      </p:pic>
      <p:pic>
        <p:nvPicPr>
          <p:cNvPr id="50" name="Image 10" descr="/var/folders/ky/3gqyhkyd7k16pwqdw48v0k400000gn/T/icon-icon-wb3zaba44-176744826315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9067800"/>
            <a:ext cx="171450" cy="152400"/>
          </a:xfrm>
          <a:prstGeom prst="rect">
            <a:avLst/>
          </a:prstGeom>
        </p:spPr>
      </p:pic>
      <p:pic>
        <p:nvPicPr>
          <p:cNvPr id="51" name="Image 11" descr="/var/folders/ky/3gqyhkyd7k16pwqdw48v0k400000gn/T/icon-icon-nta764gnj-176744826322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9372600"/>
            <a:ext cx="190500" cy="152400"/>
          </a:xfrm>
          <a:prstGeom prst="rect">
            <a:avLst/>
          </a:prstGeom>
        </p:spPr>
      </p:pic>
      <p:pic>
        <p:nvPicPr>
          <p:cNvPr id="52" name="Image 12" descr="/var/folders/ky/3gqyhkyd7k16pwqdw48v0k400000gn/T/icon-icon-rhel5jqf6-176744826327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8763000"/>
            <a:ext cx="152400" cy="152400"/>
          </a:xfrm>
          <a:prstGeom prst="rect">
            <a:avLst/>
          </a:prstGeom>
        </p:spPr>
      </p:pic>
      <p:pic>
        <p:nvPicPr>
          <p:cNvPr id="53" name="Image 13" descr="/var/folders/ky/3gqyhkyd7k16pwqdw48v0k400000gn/T/icon-icon-16ntu4n5r-176744826331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9067800"/>
            <a:ext cx="152400" cy="152400"/>
          </a:xfrm>
          <a:prstGeom prst="rect">
            <a:avLst/>
          </a:prstGeom>
        </p:spPr>
      </p:pic>
      <p:pic>
        <p:nvPicPr>
          <p:cNvPr id="54" name="Image 14" descr="/var/folders/ky/3gqyhkyd7k16pwqdw48v0k400000gn/T/icon-icon-cruy3qj76-176744826338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9372600"/>
            <a:ext cx="1524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결정을 위한 체크리스트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비용, 유지비, 사용 목적, 선호도 등 구매 결정 시 고려해야 할 핵심 요소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47700" y="1638300"/>
            <a:ext cx="7124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71550" y="2095500"/>
            <a:ext cx="2427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971550" y="2324100"/>
            <a:ext cx="2427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적음 (약 4,500만원)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540300" y="2095500"/>
            <a:ext cx="2284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540300" y="2324100"/>
            <a:ext cx="2284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큼 (약 5,055만원)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57200" y="2971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47700" y="3162300"/>
            <a:ext cx="7124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유지 비용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1550" y="36195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971550" y="38481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680만원 (5년간 약 3,400만원)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540300" y="36195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40300" y="38481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265만원 (5년간 약 1,325만원)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57200" y="44958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47700" y="4686300"/>
            <a:ext cx="7124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 </a:t>
            </a:r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및 편의성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71550" y="5143500"/>
            <a:ext cx="30766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971550" y="5372100"/>
            <a:ext cx="30766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 (315마력), 안정적 고속 주행, 고급스러운 실내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540300" y="5143500"/>
            <a:ext cx="2803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4540300" y="5372100"/>
            <a:ext cx="2803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기술, 뛰어난 연비 (15.7km/L), 정숙성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57200" y="62484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647700" y="6438900"/>
            <a:ext cx="7124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보증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971550" y="6896100"/>
            <a:ext cx="2779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971550" y="7124700"/>
            <a:ext cx="2779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만료, 소모품 교체 시기 도래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4540300" y="6896100"/>
            <a:ext cx="30766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540300" y="7124700"/>
            <a:ext cx="30766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보증 신규 적용, 하이브리드 부품 10년 보증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8051899" y="1447800"/>
            <a:ext cx="3682901" cy="4343400"/>
          </a:xfrm>
          <a:prstGeom prst="roundRect">
            <a:avLst>
              <a:gd name="adj" fmla="val 206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9" name="Image 0" descr="https://picture-search.skywork.ai/aippt/image/sheet/864deb4e83c2b652d2336cd6ad8415c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99" y="1600200"/>
            <a:ext cx="3378101" cy="2179290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8204299" y="3931890"/>
            <a:ext cx="34456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목적별 추천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8204299" y="4274790"/>
            <a:ext cx="266700" cy="381000"/>
          </a:xfrm>
          <a:prstGeom prst="roundRect">
            <a:avLst>
              <a:gd name="adj" fmla="val 35710714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8585299" y="4274790"/>
            <a:ext cx="305704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업무용, 의전용으로 차량의 '격'이 중요한 경우</a:t>
            </a:r>
            <a:endParaRPr lang="en-US" sz="1200" dirty="0"/>
          </a:p>
        </p:txBody>
      </p:sp>
      <p:sp>
        <p:nvSpPr>
          <p:cNvPr id="33" name="Text 30"/>
          <p:cNvSpPr/>
          <p:nvPr/>
        </p:nvSpPr>
        <p:spPr>
          <a:xfrm>
            <a:off x="8204299" y="4846290"/>
            <a:ext cx="304800" cy="381000"/>
          </a:xfrm>
          <a:prstGeom prst="roundRect">
            <a:avLst>
              <a:gd name="adj" fmla="val 31246875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1"/>
          <p:cNvSpPr/>
          <p:nvPr/>
        </p:nvSpPr>
        <p:spPr>
          <a:xfrm>
            <a:off x="8623399" y="4846290"/>
            <a:ext cx="301818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장거리 출퇴근, 연비와 최신 기술 선호</a:t>
            </a:r>
            <a:endParaRPr lang="en-US" sz="1200" dirty="0"/>
          </a:p>
        </p:txBody>
      </p:sp>
      <p:sp>
        <p:nvSpPr>
          <p:cNvPr id="35" name="Text 32"/>
          <p:cNvSpPr/>
          <p:nvPr/>
        </p:nvSpPr>
        <p:spPr>
          <a:xfrm>
            <a:off x="8051899" y="5943600"/>
            <a:ext cx="3682901" cy="1905000"/>
          </a:xfrm>
          <a:prstGeom prst="roundRect">
            <a:avLst>
              <a:gd name="adj" fmla="val 4000"/>
            </a:avLst>
          </a:prstGeom>
          <a:solidFill>
            <a:srgbClr val="F3F4F6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33"/>
          <p:cNvSpPr/>
          <p:nvPr/>
        </p:nvSpPr>
        <p:spPr>
          <a:xfrm>
            <a:off x="8242399" y="6134100"/>
            <a:ext cx="33679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결정 포인트</a:t>
            </a:r>
            <a:endParaRPr lang="en-US" sz="1500" dirty="0"/>
          </a:p>
        </p:txBody>
      </p:sp>
      <p:sp>
        <p:nvSpPr>
          <p:cNvPr id="37" name="Text 34"/>
          <p:cNvSpPr/>
          <p:nvPr/>
        </p:nvSpPr>
        <p:spPr>
          <a:xfrm>
            <a:off x="8242399" y="6515100"/>
            <a:ext cx="330190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주행거리가 많을수록: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가치 중시: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</p:txBody>
      </p:sp>
      <p:pic>
        <p:nvPicPr>
          <p:cNvPr id="38" name="Image 1" descr="/var/folders/ky/3gqyhkyd7k16pwqdw48v0k400000gn/T/icon-bg-xi3emac9r-17674482645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05800"/>
          </a:xfrm>
          <a:prstGeom prst="rect">
            <a:avLst/>
          </a:prstGeom>
        </p:spPr>
      </p:pic>
      <p:pic>
        <p:nvPicPr>
          <p:cNvPr id="39" name="Image 2" descr="/var/folders/ky/3gqyhkyd7k16pwqdw48v0k400000gn/T/icon-icon-p6hj09dpx-17674482646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76400"/>
            <a:ext cx="214313" cy="190500"/>
          </a:xfrm>
          <a:prstGeom prst="rect">
            <a:avLst/>
          </a:prstGeom>
        </p:spPr>
      </p:pic>
      <p:pic>
        <p:nvPicPr>
          <p:cNvPr id="40" name="Image 3" descr="/var/folders/ky/3gqyhkyd7k16pwqdw48v0k400000gn/T/icon-icon-h0op0bcib-17674482647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3200400"/>
            <a:ext cx="190500" cy="190500"/>
          </a:xfrm>
          <a:prstGeom prst="rect">
            <a:avLst/>
          </a:prstGeom>
        </p:spPr>
      </p:pic>
      <p:pic>
        <p:nvPicPr>
          <p:cNvPr id="41" name="Image 4" descr="/var/folders/ky/3gqyhkyd7k16pwqdw48v0k400000gn/T/icon-icon-fqgk51sqd-176744826480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4724400"/>
            <a:ext cx="238125" cy="190500"/>
          </a:xfrm>
          <a:prstGeom prst="rect">
            <a:avLst/>
          </a:prstGeom>
        </p:spPr>
      </p:pic>
      <p:pic>
        <p:nvPicPr>
          <p:cNvPr id="42" name="Image 5" descr="/var/folders/ky/3gqyhkyd7k16pwqdw48v0k400000gn/T/icon-icon-ako944usc-17674482648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6477000"/>
            <a:ext cx="190500" cy="190500"/>
          </a:xfrm>
          <a:prstGeom prst="rect">
            <a:avLst/>
          </a:prstGeom>
        </p:spPr>
      </p:pic>
      <p:pic>
        <p:nvPicPr>
          <p:cNvPr id="43" name="Image 6" descr="/var/folders/ky/3gqyhkyd7k16pwqdw48v0k400000gn/T/icon-icon-pnm9zsrs9-176744826493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99" y="6553200"/>
            <a:ext cx="133350" cy="152400"/>
          </a:xfrm>
          <a:prstGeom prst="rect">
            <a:avLst/>
          </a:prstGeom>
        </p:spPr>
      </p:pic>
      <p:pic>
        <p:nvPicPr>
          <p:cNvPr id="44" name="Image 7" descr="/var/folders/ky/3gqyhkyd7k16pwqdw48v0k400000gn/T/icon-icon-coxm1k95a-176744826499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2399" y="6858000"/>
            <a:ext cx="133350" cy="152400"/>
          </a:xfrm>
          <a:prstGeom prst="rect">
            <a:avLst/>
          </a:prstGeom>
        </p:spPr>
      </p:pic>
      <p:pic>
        <p:nvPicPr>
          <p:cNvPr id="45" name="Image 8" descr="/var/folders/ky/3gqyhkyd7k16pwqdw48v0k400000gn/T/icon-icon-ze6842llc-176744826503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99" y="7162800"/>
            <a:ext cx="133350" cy="152400"/>
          </a:xfrm>
          <a:prstGeom prst="rect">
            <a:avLst/>
          </a:prstGeom>
        </p:spPr>
      </p:pic>
      <p:pic>
        <p:nvPicPr>
          <p:cNvPr id="46" name="Image 9" descr="/var/folders/ky/3gqyhkyd7k16pwqdw48v0k400000gn/T/icon-icon-n9iu19dlm-176744826510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2399" y="7467600"/>
            <a:ext cx="1333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비교 및 결론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총체적 비교와 소비자 유형별 최적 선택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572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676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314450" y="1762125"/>
            <a:ext cx="2050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85800" y="2266950"/>
            <a:ext cx="50673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약 555만원 저렴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세단의 고급스러운 승차감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엔진의 주행 감성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약 2,075만원의 추가 유지비 발생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제조사 보증 기간 만료 임박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2103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438900" y="1676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7067550" y="1762125"/>
            <a:ext cx="22758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438900" y="2266950"/>
            <a:ext cx="50673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415만원의 유지 비용 절감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기술과 첨단 편의 기능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10년/20만km 긴 보증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더 높음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대비 상대적 위상 열위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57200" y="4171950"/>
            <a:ext cx="11277600" cy="1943100"/>
          </a:xfrm>
          <a:prstGeom prst="roundRect">
            <a:avLst>
              <a:gd name="adj" fmla="val 588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85800" y="4400550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85800" y="5695950"/>
            <a:ext cx="110368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900"/>
              </a:spcBef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비용과 5년간 유지비용(연료, 정비, 보험, 세금)을 합산한 금액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57200" y="634365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 유형별 최적 선택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57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47700" y="69532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FEF9C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143000" y="7048500"/>
            <a:ext cx="12241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중시형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47700" y="75247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낮은 초기 구매 비용을 중요시하는 소비자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172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6362700" y="69532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DCFCE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858000" y="7048500"/>
            <a:ext cx="13850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경제성 중시형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362700" y="75247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연비와 장기 유지 비용을 중요시하는 소비자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57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47700" y="8591550"/>
            <a:ext cx="400050" cy="457200"/>
          </a:xfrm>
          <a:prstGeom prst="roundRect">
            <a:avLst>
              <a:gd name="adj" fmla="val 23807143"/>
            </a:avLst>
          </a:prstGeom>
          <a:solidFill>
            <a:srgbClr val="F3E8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162050" y="8686800"/>
            <a:ext cx="12241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감성 중시형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47700" y="91630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고급스러운 승차감과 강력한 주행 감성 선호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6172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6362700" y="85915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8"/>
          <p:cNvSpPr/>
          <p:nvPr/>
        </p:nvSpPr>
        <p:spPr>
          <a:xfrm>
            <a:off x="6858000" y="8686800"/>
            <a:ext cx="12241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 중시형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6362700" y="91630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기능과 신차 보증의 안정감 선호</a:t>
            </a:r>
            <a:endParaRPr lang="en-US" sz="1200" dirty="0"/>
          </a:p>
        </p:txBody>
      </p:sp>
      <p:pic>
        <p:nvPicPr>
          <p:cNvPr id="32" name="Image 0" descr="/var/folders/ky/3gqyhkyd7k16pwqdw48v0k400000gn/T/icon-bg-7rjgdqm2b-176744826622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344150"/>
          </a:xfrm>
          <a:prstGeom prst="rect">
            <a:avLst/>
          </a:prstGeom>
        </p:spPr>
      </p:pic>
      <p:pic>
        <p:nvPicPr>
          <p:cNvPr id="33" name="Image 1" descr="/var/folders/ky/3gqyhkyd7k16pwqdw48v0k400000gn/T/icon-icon-mubkh17w9-176744826631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5050"/>
            <a:ext cx="152400" cy="152400"/>
          </a:xfrm>
          <a:prstGeom prst="rect">
            <a:avLst/>
          </a:prstGeom>
        </p:spPr>
      </p:pic>
      <p:pic>
        <p:nvPicPr>
          <p:cNvPr id="34" name="Image 2" descr="/var/folders/ky/3gqyhkyd7k16pwqdw48v0k400000gn/T/icon-icon-zholb30oq-176744826637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09850"/>
            <a:ext cx="152400" cy="152400"/>
          </a:xfrm>
          <a:prstGeom prst="rect">
            <a:avLst/>
          </a:prstGeom>
        </p:spPr>
      </p:pic>
      <p:pic>
        <p:nvPicPr>
          <p:cNvPr id="35" name="Image 3" descr="/var/folders/ky/3gqyhkyd7k16pwqdw48v0k400000gn/T/icon-icon-i398c0twk-176744826642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914650"/>
            <a:ext cx="152400" cy="152400"/>
          </a:xfrm>
          <a:prstGeom prst="rect">
            <a:avLst/>
          </a:prstGeom>
        </p:spPr>
      </p:pic>
      <p:pic>
        <p:nvPicPr>
          <p:cNvPr id="36" name="Image 4" descr="/var/folders/ky/3gqyhkyd7k16pwqdw48v0k400000gn/T/icon-icon-8mx8xqi53-176744826649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19450"/>
            <a:ext cx="152400" cy="152400"/>
          </a:xfrm>
          <a:prstGeom prst="rect">
            <a:avLst/>
          </a:prstGeom>
        </p:spPr>
      </p:pic>
      <p:pic>
        <p:nvPicPr>
          <p:cNvPr id="37" name="Image 5" descr="/var/folders/ky/3gqyhkyd7k16pwqdw48v0k400000gn/T/icon-icon-8c2txsf5r-176744826655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24250"/>
            <a:ext cx="152400" cy="152400"/>
          </a:xfrm>
          <a:prstGeom prst="rect">
            <a:avLst/>
          </a:prstGeom>
        </p:spPr>
      </p:pic>
      <p:pic>
        <p:nvPicPr>
          <p:cNvPr id="38" name="Image 6" descr="/var/folders/ky/3gqyhkyd7k16pwqdw48v0k400000gn/T/icon-icon-qlgs3nmg9-176744826660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305050"/>
            <a:ext cx="152400" cy="152400"/>
          </a:xfrm>
          <a:prstGeom prst="rect">
            <a:avLst/>
          </a:prstGeom>
        </p:spPr>
      </p:pic>
      <p:pic>
        <p:nvPicPr>
          <p:cNvPr id="39" name="Image 7" descr="/var/folders/ky/3gqyhkyd7k16pwqdw48v0k400000gn/T/icon-icon-iv8p9m7qq-176744826666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609850"/>
            <a:ext cx="152400" cy="152400"/>
          </a:xfrm>
          <a:prstGeom prst="rect">
            <a:avLst/>
          </a:prstGeom>
        </p:spPr>
      </p:pic>
      <p:pic>
        <p:nvPicPr>
          <p:cNvPr id="40" name="Image 8" descr="/var/folders/ky/3gqyhkyd7k16pwqdw48v0k400000gn/T/icon-icon-41gx9oe9j-176744826672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914650"/>
            <a:ext cx="152400" cy="152400"/>
          </a:xfrm>
          <a:prstGeom prst="rect">
            <a:avLst/>
          </a:prstGeom>
        </p:spPr>
      </p:pic>
      <p:pic>
        <p:nvPicPr>
          <p:cNvPr id="41" name="Image 9" descr="/var/folders/ky/3gqyhkyd7k16pwqdw48v0k400000gn/T/icon-icon-dr6rmk4ul-176744826680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3219450"/>
            <a:ext cx="152400" cy="152400"/>
          </a:xfrm>
          <a:prstGeom prst="rect">
            <a:avLst/>
          </a:prstGeom>
        </p:spPr>
      </p:pic>
      <p:pic>
        <p:nvPicPr>
          <p:cNvPr id="42" name="Image 10" descr="/var/folders/ky/3gqyhkyd7k16pwqdw48v0k400000gn/T/icon-icon-w52180fo1-176744826686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524250"/>
            <a:ext cx="152400" cy="152400"/>
          </a:xfrm>
          <a:prstGeom prst="rect">
            <a:avLst/>
          </a:prstGeom>
        </p:spPr>
      </p:pic>
      <p:pic>
        <p:nvPicPr>
          <p:cNvPr id="43" name="Image 11" descr="/var/folders/ky/3gqyhkyd7k16pwqdw48v0k400000gn/T/icon-svg-5tp6np8dh-176744826692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700" y="4819650"/>
            <a:ext cx="7810500" cy="76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2026-01-03T13:51:07Z</dcterms:created>
  <dcterms:modified xsi:type="dcterms:W3CDTF">2026-01-03T13:51:07Z</dcterms:modified>
</cp:coreProperties>
</file>